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obster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15775ba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15775ba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15775badb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15775badb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22253128e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22253128e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15775bad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15775bad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15775badb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15775badb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15775bad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15775ba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15775bad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15775bad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4.jpg"/><Relationship Id="rId11" Type="http://schemas.openxmlformats.org/officeDocument/2006/relationships/image" Target="../media/image14.jpg"/><Relationship Id="rId10" Type="http://schemas.openxmlformats.org/officeDocument/2006/relationships/image" Target="../media/image15.jpg"/><Relationship Id="rId9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17.jpg"/><Relationship Id="rId7" Type="http://schemas.openxmlformats.org/officeDocument/2006/relationships/image" Target="../media/image16.jpg"/><Relationship Id="rId8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jpg"/><Relationship Id="rId10" Type="http://schemas.openxmlformats.org/officeDocument/2006/relationships/image" Target="../media/image3.jpg"/><Relationship Id="rId13" Type="http://schemas.openxmlformats.org/officeDocument/2006/relationships/image" Target="../media/image25.jp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9" Type="http://schemas.openxmlformats.org/officeDocument/2006/relationships/image" Target="../media/image19.jpg"/><Relationship Id="rId1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11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jpg"/><Relationship Id="rId10" Type="http://schemas.openxmlformats.org/officeDocument/2006/relationships/image" Target="../media/image29.jpg"/><Relationship Id="rId13" Type="http://schemas.openxmlformats.org/officeDocument/2006/relationships/image" Target="../media/image33.jpg"/><Relationship Id="rId1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28.jpg"/><Relationship Id="rId9" Type="http://schemas.openxmlformats.org/officeDocument/2006/relationships/image" Target="../media/image31.jpg"/><Relationship Id="rId15" Type="http://schemas.openxmlformats.org/officeDocument/2006/relationships/image" Target="../media/image39.jpg"/><Relationship Id="rId14" Type="http://schemas.openxmlformats.org/officeDocument/2006/relationships/image" Target="../media/image36.jpg"/><Relationship Id="rId17" Type="http://schemas.openxmlformats.org/officeDocument/2006/relationships/image" Target="../media/image35.jpg"/><Relationship Id="rId16" Type="http://schemas.openxmlformats.org/officeDocument/2006/relationships/image" Target="../media/image34.jpg"/><Relationship Id="rId5" Type="http://schemas.openxmlformats.org/officeDocument/2006/relationships/image" Target="../media/image26.jpg"/><Relationship Id="rId6" Type="http://schemas.openxmlformats.org/officeDocument/2006/relationships/image" Target="../media/image24.jpg"/><Relationship Id="rId7" Type="http://schemas.openxmlformats.org/officeDocument/2006/relationships/image" Target="../media/image27.jpg"/><Relationship Id="rId8" Type="http://schemas.openxmlformats.org/officeDocument/2006/relationships/image" Target="../media/image3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8E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65950" y="305600"/>
            <a:ext cx="6576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obster"/>
                <a:ea typeface="Lobster"/>
                <a:cs typeface="Lobster"/>
                <a:sym typeface="Lobster"/>
              </a:rPr>
              <a:t>13 novembre 2021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obster"/>
                <a:ea typeface="Lobster"/>
                <a:cs typeface="Lobster"/>
                <a:sym typeface="Lobster"/>
              </a:rPr>
              <a:t>Istituto comprensivo “G.Carducci”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obster"/>
                <a:ea typeface="Lobster"/>
                <a:cs typeface="Lobster"/>
                <a:sym typeface="Lobster"/>
              </a:rPr>
              <a:t>di Riesi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826300" y="1770388"/>
            <a:ext cx="536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38600" y="4165125"/>
            <a:ext cx="536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Disciplina :geografia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Classi coinvolte:  3 A, 3 C, 3 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Prof.ssa Fardella Marilena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500" y="1513788"/>
            <a:ext cx="361950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298775" y="260700"/>
            <a:ext cx="8414100" cy="34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obster"/>
                <a:ea typeface="Lobster"/>
                <a:cs typeface="Lobster"/>
                <a:sym typeface="Lobster"/>
              </a:rPr>
              <a:t>Le parole della gentilezza 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obster"/>
                <a:ea typeface="Lobster"/>
                <a:cs typeface="Lobster"/>
                <a:sym typeface="Lobster"/>
              </a:rPr>
              <a:t>esistono in tutte le lingue e vengono pronunciate da tutti i popoli del mondo.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770050" y="4442500"/>
            <a:ext cx="89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4C1130"/>
                </a:solidFill>
              </a:rPr>
              <a:t>Prego</a:t>
            </a:r>
            <a:endParaRPr b="1" i="1">
              <a:solidFill>
                <a:srgbClr val="4C113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468450" y="3558500"/>
            <a:ext cx="89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00FF00"/>
                </a:solidFill>
              </a:rPr>
              <a:t>Per favore</a:t>
            </a:r>
            <a:endParaRPr b="1" i="1">
              <a:solidFill>
                <a:srgbClr val="00FF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092600" y="4249975"/>
            <a:ext cx="15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0000FF"/>
                </a:solidFill>
              </a:rPr>
              <a:t>C</a:t>
            </a:r>
            <a:r>
              <a:rPr b="1" i="1" lang="it">
                <a:solidFill>
                  <a:srgbClr val="0000FF"/>
                </a:solidFill>
              </a:rPr>
              <a:t>ortesemente</a:t>
            </a:r>
            <a:endParaRPr b="1" i="1">
              <a:solidFill>
                <a:srgbClr val="0000FF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842750" y="3666200"/>
            <a:ext cx="89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A64D79"/>
                </a:solidFill>
              </a:rPr>
              <a:t>Scusa</a:t>
            </a:r>
            <a:endParaRPr b="1" i="1">
              <a:solidFill>
                <a:srgbClr val="A64D79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98775" y="4650175"/>
            <a:ext cx="89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rgbClr val="00FFFF"/>
                </a:solidFill>
              </a:rPr>
              <a:t>Grazie </a:t>
            </a:r>
            <a:endParaRPr b="1" i="1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8EB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8113" l="0" r="0" t="0"/>
          <a:stretch/>
        </p:blipFill>
        <p:spPr>
          <a:xfrm>
            <a:off x="346675" y="407475"/>
            <a:ext cx="1575199" cy="144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7140"/>
          <a:stretch/>
        </p:blipFill>
        <p:spPr>
          <a:xfrm>
            <a:off x="269800" y="1933050"/>
            <a:ext cx="2012026" cy="278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b="26530" l="0" r="0" t="0"/>
          <a:stretch/>
        </p:blipFill>
        <p:spPr>
          <a:xfrm>
            <a:off x="2143625" y="344750"/>
            <a:ext cx="2202000" cy="17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6">
            <a:alphaModFix/>
          </a:blip>
          <a:srcRect b="9308" l="0" r="0" t="7724"/>
          <a:stretch/>
        </p:blipFill>
        <p:spPr>
          <a:xfrm>
            <a:off x="4103625" y="181762"/>
            <a:ext cx="3083824" cy="167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7">
            <a:alphaModFix/>
          </a:blip>
          <a:srcRect b="0" l="0" r="0" t="7995"/>
          <a:stretch/>
        </p:blipFill>
        <p:spPr>
          <a:xfrm>
            <a:off x="2554638" y="2364313"/>
            <a:ext cx="1972799" cy="210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8">
            <a:alphaModFix/>
          </a:blip>
          <a:srcRect b="0" l="0" r="0" t="15909"/>
          <a:stretch/>
        </p:blipFill>
        <p:spPr>
          <a:xfrm>
            <a:off x="7131075" y="2104150"/>
            <a:ext cx="1972800" cy="294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9">
            <a:alphaModFix/>
          </a:blip>
          <a:srcRect b="20535" l="0" r="0" t="23781"/>
          <a:stretch/>
        </p:blipFill>
        <p:spPr>
          <a:xfrm>
            <a:off x="7034175" y="65675"/>
            <a:ext cx="1922051" cy="190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10">
            <a:alphaModFix/>
          </a:blip>
          <a:srcRect b="10873" l="0" r="0" t="0"/>
          <a:stretch/>
        </p:blipFill>
        <p:spPr>
          <a:xfrm>
            <a:off x="4936450" y="2104150"/>
            <a:ext cx="1785600" cy="1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11">
            <a:alphaModFix/>
          </a:blip>
          <a:srcRect b="25923" l="0" r="0" t="-108873"/>
          <a:stretch/>
        </p:blipFill>
        <p:spPr>
          <a:xfrm>
            <a:off x="4662413" y="2185800"/>
            <a:ext cx="2233525" cy="29225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2551638" y="1933050"/>
            <a:ext cx="40407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   </a:t>
            </a:r>
            <a:r>
              <a:rPr lang="it" sz="7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Grazie</a:t>
            </a:r>
            <a:endParaRPr sz="71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obster"/>
                <a:ea typeface="Lobster"/>
                <a:cs typeface="Lobster"/>
                <a:sym typeface="Lobster"/>
              </a:rPr>
              <a:t>La gentilezza è universale: non ha confini geografici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238" y="2797175"/>
            <a:ext cx="2041526" cy="204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8E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20274" l="0" r="0" t="0"/>
          <a:stretch/>
        </p:blipFill>
        <p:spPr>
          <a:xfrm>
            <a:off x="2906775" y="128225"/>
            <a:ext cx="1910774" cy="270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18560" l="0" r="0" t="0"/>
          <a:stretch/>
        </p:blipFill>
        <p:spPr>
          <a:xfrm>
            <a:off x="65200" y="49798"/>
            <a:ext cx="1798326" cy="19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20089" l="0" r="0" t="0"/>
          <a:stretch/>
        </p:blipFill>
        <p:spPr>
          <a:xfrm>
            <a:off x="65200" y="2793925"/>
            <a:ext cx="1599151" cy="22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6">
            <a:alphaModFix/>
          </a:blip>
          <a:srcRect b="20476" l="0" r="0" t="19564"/>
          <a:stretch/>
        </p:blipFill>
        <p:spPr>
          <a:xfrm>
            <a:off x="6584300" y="0"/>
            <a:ext cx="2540700" cy="270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7">
            <a:alphaModFix/>
          </a:blip>
          <a:srcRect b="20946" l="0" r="0" t="13492"/>
          <a:stretch/>
        </p:blipFill>
        <p:spPr>
          <a:xfrm>
            <a:off x="898100" y="1995713"/>
            <a:ext cx="1851500" cy="215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8">
            <a:alphaModFix/>
          </a:blip>
          <a:srcRect b="33828" l="0" r="0" t="30866"/>
          <a:stretch/>
        </p:blipFill>
        <p:spPr>
          <a:xfrm>
            <a:off x="6424650" y="3410100"/>
            <a:ext cx="2700349" cy="16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9">
            <a:alphaModFix/>
          </a:blip>
          <a:srcRect b="34678" l="0" r="0" t="18215"/>
          <a:stretch/>
        </p:blipFill>
        <p:spPr>
          <a:xfrm>
            <a:off x="6537938" y="2374625"/>
            <a:ext cx="2074325" cy="173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10">
            <a:alphaModFix/>
          </a:blip>
          <a:srcRect b="8012" l="0" r="0" t="0"/>
          <a:stretch/>
        </p:blipFill>
        <p:spPr>
          <a:xfrm>
            <a:off x="4817550" y="16788"/>
            <a:ext cx="1792350" cy="29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11">
            <a:alphaModFix/>
          </a:blip>
          <a:srcRect b="0" l="0" r="0" t="22976"/>
          <a:stretch/>
        </p:blipFill>
        <p:spPr>
          <a:xfrm>
            <a:off x="4690350" y="2925701"/>
            <a:ext cx="1575201" cy="21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12">
            <a:alphaModFix/>
          </a:blip>
          <a:srcRect b="15633" l="0" r="0" t="0"/>
          <a:stretch/>
        </p:blipFill>
        <p:spPr>
          <a:xfrm>
            <a:off x="2824712" y="3000063"/>
            <a:ext cx="1992849" cy="13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13">
            <a:alphaModFix/>
          </a:blip>
          <a:srcRect b="30162" l="0" r="0" t="-18330"/>
          <a:stretch/>
        </p:blipFill>
        <p:spPr>
          <a:xfrm>
            <a:off x="1739375" y="166387"/>
            <a:ext cx="1300951" cy="17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14">
            <a:alphaModFix/>
          </a:blip>
          <a:srcRect b="31776" l="3316" r="0" t="30983"/>
          <a:stretch/>
        </p:blipFill>
        <p:spPr>
          <a:xfrm>
            <a:off x="1871938" y="4220977"/>
            <a:ext cx="2610824" cy="922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700788" y="1648300"/>
            <a:ext cx="38835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1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Scusa</a:t>
            </a:r>
            <a:endParaRPr sz="7100">
              <a:solidFill>
                <a:srgbClr val="1C458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obster"/>
                <a:ea typeface="Lobster"/>
                <a:cs typeface="Lobster"/>
                <a:sym typeface="Lobster"/>
              </a:rPr>
              <a:t>La gentilezza unisce tutti i popoli  del mondo.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238" y="2843775"/>
            <a:ext cx="2041525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8E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25339" l="0" r="0" t="0"/>
          <a:stretch/>
        </p:blipFill>
        <p:spPr>
          <a:xfrm>
            <a:off x="5444700" y="1584375"/>
            <a:ext cx="1487025" cy="19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b="0" l="0" r="0" t="15519"/>
          <a:stretch/>
        </p:blipFill>
        <p:spPr>
          <a:xfrm>
            <a:off x="6118125" y="3679275"/>
            <a:ext cx="1092374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5">
            <a:alphaModFix/>
          </a:blip>
          <a:srcRect b="22910" l="0" r="0" t="0"/>
          <a:stretch/>
        </p:blipFill>
        <p:spPr>
          <a:xfrm>
            <a:off x="7412075" y="0"/>
            <a:ext cx="1869801" cy="16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6">
            <a:alphaModFix/>
          </a:blip>
          <a:srcRect b="23994" l="0" r="0" t="0"/>
          <a:stretch/>
        </p:blipFill>
        <p:spPr>
          <a:xfrm>
            <a:off x="0" y="1407000"/>
            <a:ext cx="2200325" cy="19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7">
            <a:alphaModFix/>
          </a:blip>
          <a:srcRect b="0" l="0" r="0" t="24167"/>
          <a:stretch/>
        </p:blipFill>
        <p:spPr>
          <a:xfrm>
            <a:off x="101825" y="3522176"/>
            <a:ext cx="1202675" cy="162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8">
            <a:alphaModFix/>
          </a:blip>
          <a:srcRect b="20861" l="0" r="0" t="0"/>
          <a:stretch/>
        </p:blipFill>
        <p:spPr>
          <a:xfrm>
            <a:off x="6834700" y="1207600"/>
            <a:ext cx="1825899" cy="174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9">
            <a:alphaModFix/>
          </a:blip>
          <a:srcRect b="17532" l="0" r="0" t="37743"/>
          <a:stretch/>
        </p:blipFill>
        <p:spPr>
          <a:xfrm>
            <a:off x="2597150" y="1920825"/>
            <a:ext cx="2407850" cy="191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10">
            <a:alphaModFix/>
          </a:blip>
          <a:srcRect b="43544" l="0" r="0" t="0"/>
          <a:stretch/>
        </p:blipFill>
        <p:spPr>
          <a:xfrm>
            <a:off x="1139775" y="3322400"/>
            <a:ext cx="1577901" cy="158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11">
            <a:alphaModFix/>
          </a:blip>
          <a:srcRect b="23821" l="0" r="0" t="0"/>
          <a:stretch/>
        </p:blipFill>
        <p:spPr>
          <a:xfrm>
            <a:off x="7371425" y="2951625"/>
            <a:ext cx="1772575" cy="21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12">
            <a:alphaModFix/>
          </a:blip>
          <a:srcRect b="11917" l="0" r="0" t="0"/>
          <a:stretch/>
        </p:blipFill>
        <p:spPr>
          <a:xfrm>
            <a:off x="1901575" y="73286"/>
            <a:ext cx="3009925" cy="184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13">
            <a:alphaModFix/>
          </a:blip>
          <a:srcRect b="23937" l="39669" r="-18770" t="16382"/>
          <a:stretch/>
        </p:blipFill>
        <p:spPr>
          <a:xfrm>
            <a:off x="418875" y="250100"/>
            <a:ext cx="2231401" cy="14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14">
            <a:alphaModFix/>
          </a:blip>
          <a:srcRect b="24823" l="0" r="0" t="26417"/>
          <a:stretch/>
        </p:blipFill>
        <p:spPr>
          <a:xfrm>
            <a:off x="5010175" y="68601"/>
            <a:ext cx="2200325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15">
            <a:alphaModFix/>
          </a:blip>
          <a:srcRect b="24196" l="0" r="0" t="0"/>
          <a:stretch/>
        </p:blipFill>
        <p:spPr>
          <a:xfrm>
            <a:off x="2439800" y="3836225"/>
            <a:ext cx="1577899" cy="12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16">
            <a:alphaModFix/>
          </a:blip>
          <a:srcRect b="11071" l="0" r="0" t="0"/>
          <a:stretch/>
        </p:blipFill>
        <p:spPr>
          <a:xfrm>
            <a:off x="4722875" y="3390475"/>
            <a:ext cx="1395251" cy="15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17">
            <a:alphaModFix/>
          </a:blip>
          <a:srcRect b="19228" l="0" r="0" t="32396"/>
          <a:stretch/>
        </p:blipFill>
        <p:spPr>
          <a:xfrm>
            <a:off x="4237175" y="1207600"/>
            <a:ext cx="1395250" cy="120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2200313" y="2064225"/>
            <a:ext cx="402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0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Per favore</a:t>
            </a:r>
            <a:endParaRPr b="1" sz="7000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8EB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067" y="0"/>
            <a:ext cx="6654807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33875" y="3729000"/>
            <a:ext cx="8131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0">
                <a:solidFill>
                  <a:schemeClr val="accent6"/>
                </a:solidFill>
                <a:latin typeface="Lobster"/>
                <a:ea typeface="Lobster"/>
                <a:cs typeface="Lobster"/>
                <a:sym typeface="Lobster"/>
              </a:rPr>
              <a:t>Grazie per l’attenzione.</a:t>
            </a:r>
            <a:endParaRPr sz="7000">
              <a:solidFill>
                <a:schemeClr val="accent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