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58" r:id="rId5"/>
    <p:sldId id="259" r:id="rId6"/>
    <p:sldId id="261" r:id="rId7"/>
    <p:sldId id="262" r:id="rId8"/>
    <p:sldId id="263" r:id="rId9"/>
    <p:sldId id="264" r:id="rId10"/>
    <p:sldId id="280" r:id="rId11"/>
    <p:sldId id="279" r:id="rId12"/>
    <p:sldId id="270" r:id="rId13"/>
    <p:sldId id="271" r:id="rId14"/>
    <p:sldId id="272" r:id="rId15"/>
    <p:sldId id="273" r:id="rId16"/>
    <p:sldId id="274" r:id="rId17"/>
    <p:sldId id="275" r:id="rId18"/>
    <p:sldId id="278" r:id="rId19"/>
    <p:sldId id="276" r:id="rId20"/>
    <p:sldId id="277" r:id="rId21"/>
    <p:sldId id="283" r:id="rId22"/>
    <p:sldId id="281" r:id="rId23"/>
    <p:sldId id="282" r:id="rId24"/>
    <p:sldId id="284" r:id="rId25"/>
    <p:sldId id="287" r:id="rId26"/>
    <p:sldId id="286" r:id="rId27"/>
    <p:sldId id="288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>
      <p:cViewPr varScale="1">
        <p:scale>
          <a:sx n="71" d="100"/>
          <a:sy n="71" d="100"/>
        </p:scale>
        <p:origin x="41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olo isosce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7F49D355-16BD-4E45-BD9A-5EA878CF7CBD}" type="datetimeFigureOut">
              <a:rPr lang="it-IT" smtClean="0"/>
              <a:t>27/04/2017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7F49D355-16BD-4E45-BD9A-5EA878CF7CBD}" type="datetimeFigureOut">
              <a:rPr lang="it-IT" smtClean="0"/>
              <a:t>27/04/2017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angolo rettangolo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olo isosce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7F49D355-16BD-4E45-BD9A-5EA878CF7CBD}" type="datetimeFigureOut">
              <a:rPr lang="it-IT" smtClean="0"/>
              <a:t>27/04/2017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cxnSp>
        <p:nvCxnSpPr>
          <p:cNvPr id="11" name="Connettore 1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F49D355-16BD-4E45-BD9A-5EA878CF7CBD}" type="datetimeFigureOut">
              <a:rPr lang="it-IT" smtClean="0"/>
              <a:t>27/04/2017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7F49D355-16BD-4E45-BD9A-5EA878CF7CBD}" type="datetimeFigureOut">
              <a:rPr lang="it-IT" smtClean="0"/>
              <a:t>27/04/2017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27/04/2017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7F49D355-16BD-4E45-BD9A-5EA878CF7CBD}" type="datetimeFigureOut">
              <a:rPr lang="it-IT" smtClean="0"/>
              <a:t>27/04/2017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7F49D355-16BD-4E45-BD9A-5EA878CF7CBD}" type="datetimeFigureOut">
              <a:rPr lang="it-IT" smtClean="0"/>
              <a:t>27/04/2017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7F49D355-16BD-4E45-BD9A-5EA878CF7CBD}" type="datetimeFigureOut">
              <a:rPr lang="it-IT" smtClean="0"/>
              <a:t>27/04/2017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olo rettangolo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27/04/2017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8062912" cy="1470025"/>
          </a:xfrm>
        </p:spPr>
        <p:txBody>
          <a:bodyPr/>
          <a:lstStyle/>
          <a:p>
            <a:pPr algn="ctr"/>
            <a:r>
              <a:rPr lang="it-IT" dirty="0" smtClean="0"/>
              <a:t>Gli esperimenti</a:t>
            </a:r>
            <a:br>
              <a:rPr lang="it-IT" dirty="0" smtClean="0"/>
            </a:br>
            <a:r>
              <a:rPr lang="it-IT" dirty="0" smtClean="0"/>
              <a:t> di Scienze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55576" y="3212976"/>
            <a:ext cx="8062912" cy="17526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4" name="Giovanni Allevi ARIA - YouTu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67910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280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Dopo qualche giorno…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it-IT" dirty="0" smtClean="0"/>
              <a:t>…E dopo </a:t>
            </a:r>
            <a:r>
              <a:rPr lang="it-IT" dirty="0"/>
              <a:t>due </a:t>
            </a:r>
            <a:r>
              <a:rPr lang="it-IT" dirty="0" smtClean="0"/>
              <a:t>settimane è </a:t>
            </a:r>
            <a:r>
              <a:rPr lang="it-IT" dirty="0"/>
              <a:t>nata la prima gemma. </a:t>
            </a:r>
          </a:p>
          <a:p>
            <a:pPr marL="64008" indent="0">
              <a:buNone/>
            </a:pPr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996952"/>
            <a:ext cx="251142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8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All’ esperimento del frumento hanno partecipato: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4008" indent="0">
              <a:buNone/>
            </a:pPr>
            <a:r>
              <a:rPr lang="it-IT" i="1" dirty="0">
                <a:latin typeface="Bodoni MT" panose="02070603080606020203" pitchFamily="18" charset="0"/>
              </a:rPr>
              <a:t>♣ Danese Giulia;</a:t>
            </a:r>
          </a:p>
          <a:p>
            <a:pPr marL="64008" indent="0">
              <a:buNone/>
            </a:pPr>
            <a:r>
              <a:rPr lang="it-IT" i="1" dirty="0">
                <a:latin typeface="Bodoni MT" panose="02070603080606020203" pitchFamily="18" charset="0"/>
              </a:rPr>
              <a:t>♣ </a:t>
            </a:r>
            <a:r>
              <a:rPr lang="it-IT" i="1" dirty="0" err="1">
                <a:latin typeface="Bodoni MT" panose="02070603080606020203" pitchFamily="18" charset="0"/>
              </a:rPr>
              <a:t>Addamo</a:t>
            </a:r>
            <a:r>
              <a:rPr lang="it-IT" i="1" dirty="0">
                <a:latin typeface="Bodoni MT" panose="02070603080606020203" pitchFamily="18" charset="0"/>
              </a:rPr>
              <a:t> Sofia;</a:t>
            </a:r>
          </a:p>
          <a:p>
            <a:pPr marL="64008" indent="0">
              <a:buNone/>
            </a:pPr>
            <a:r>
              <a:rPr lang="it-IT" i="1" dirty="0">
                <a:latin typeface="Bodoni MT" panose="02070603080606020203" pitchFamily="18" charset="0"/>
              </a:rPr>
              <a:t>♣ D’Amico Danila;</a:t>
            </a:r>
          </a:p>
          <a:p>
            <a:pPr marL="64008" indent="0">
              <a:buNone/>
            </a:pPr>
            <a:r>
              <a:rPr lang="it-IT" i="1" dirty="0">
                <a:latin typeface="Bodoni MT" panose="02070603080606020203" pitchFamily="18" charset="0"/>
              </a:rPr>
              <a:t>♣ </a:t>
            </a:r>
            <a:r>
              <a:rPr lang="it-IT" i="1" dirty="0" err="1">
                <a:latin typeface="Bodoni MT" panose="02070603080606020203" pitchFamily="18" charset="0"/>
              </a:rPr>
              <a:t>Stagnitto</a:t>
            </a:r>
            <a:r>
              <a:rPr lang="it-IT" i="1" dirty="0">
                <a:latin typeface="Bodoni MT" panose="02070603080606020203" pitchFamily="18" charset="0"/>
              </a:rPr>
              <a:t> Asya;</a:t>
            </a:r>
          </a:p>
          <a:p>
            <a:pPr marL="64008" indent="0">
              <a:buNone/>
            </a:pPr>
            <a:r>
              <a:rPr lang="it-IT" i="1" dirty="0">
                <a:latin typeface="Bodoni MT" panose="02070603080606020203" pitchFamily="18" charset="0"/>
              </a:rPr>
              <a:t>♣ Bordonaro Fabio;</a:t>
            </a:r>
          </a:p>
          <a:p>
            <a:pPr marL="64008" indent="0">
              <a:buNone/>
            </a:pPr>
            <a:r>
              <a:rPr lang="it-IT" i="1" dirty="0">
                <a:latin typeface="Bodoni MT" panose="02070603080606020203" pitchFamily="18" charset="0"/>
              </a:rPr>
              <a:t>♣ </a:t>
            </a:r>
            <a:r>
              <a:rPr lang="it-IT" i="1" dirty="0" err="1">
                <a:latin typeface="Bodoni MT" panose="02070603080606020203" pitchFamily="18" charset="0"/>
              </a:rPr>
              <a:t>Debilio</a:t>
            </a:r>
            <a:r>
              <a:rPr lang="it-IT" i="1" dirty="0">
                <a:latin typeface="Bodoni MT" panose="02070603080606020203" pitchFamily="18" charset="0"/>
              </a:rPr>
              <a:t> Andrea;</a:t>
            </a:r>
          </a:p>
          <a:p>
            <a:pPr marL="64008" indent="0">
              <a:buNone/>
            </a:pPr>
            <a:r>
              <a:rPr lang="it-IT" i="1" dirty="0">
                <a:latin typeface="Bodoni MT" panose="02070603080606020203" pitchFamily="18" charset="0"/>
              </a:rPr>
              <a:t>♣ Lo Grasso Pietro;</a:t>
            </a:r>
          </a:p>
          <a:p>
            <a:pPr marL="64008" indent="0">
              <a:buNone/>
            </a:pPr>
            <a:r>
              <a:rPr lang="it-IT" i="1" dirty="0">
                <a:latin typeface="Bodoni MT" panose="02070603080606020203" pitchFamily="18" charset="0"/>
              </a:rPr>
              <a:t>♣ </a:t>
            </a:r>
            <a:r>
              <a:rPr lang="it-IT" i="1" dirty="0" err="1">
                <a:latin typeface="Bodoni MT" panose="02070603080606020203" pitchFamily="18" charset="0"/>
              </a:rPr>
              <a:t>Bellia</a:t>
            </a:r>
            <a:r>
              <a:rPr lang="it-IT" i="1" dirty="0">
                <a:latin typeface="Bodoni MT" panose="02070603080606020203" pitchFamily="18" charset="0"/>
              </a:rPr>
              <a:t> Calogero;</a:t>
            </a:r>
          </a:p>
          <a:p>
            <a:pPr marL="64008" indent="0">
              <a:buNone/>
            </a:pPr>
            <a:r>
              <a:rPr lang="it-IT" i="1" dirty="0">
                <a:latin typeface="Bodoni MT" panose="02070603080606020203" pitchFamily="18" charset="0"/>
              </a:rPr>
              <a:t>♣ Marotta Venanzio;</a:t>
            </a:r>
          </a:p>
          <a:p>
            <a:pPr marL="64008" indent="0">
              <a:buNone/>
            </a:pPr>
            <a:r>
              <a:rPr lang="it-IT" i="1" dirty="0">
                <a:latin typeface="Bodoni MT" panose="02070603080606020203" pitchFamily="18" charset="0"/>
              </a:rPr>
              <a:t>♣ </a:t>
            </a:r>
            <a:r>
              <a:rPr lang="it-IT" i="1" dirty="0" err="1">
                <a:latin typeface="Bodoni MT" panose="02070603080606020203" pitchFamily="18" charset="0"/>
              </a:rPr>
              <a:t>Sanfilippo</a:t>
            </a:r>
            <a:r>
              <a:rPr lang="it-IT" i="1" dirty="0">
                <a:latin typeface="Bodoni MT" panose="02070603080606020203" pitchFamily="18" charset="0"/>
              </a:rPr>
              <a:t> Samuel;</a:t>
            </a:r>
          </a:p>
          <a:p>
            <a:pPr marL="64008" indent="0">
              <a:buNone/>
            </a:pPr>
            <a:endParaRPr lang="it-IT" dirty="0"/>
          </a:p>
          <a:p>
            <a:pPr marL="64008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4659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58685" y="2996952"/>
            <a:ext cx="22910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5400" i="1" dirty="0" smtClean="0">
                <a:solidFill>
                  <a:srgbClr val="FFC000"/>
                </a:solidFill>
                <a:latin typeface="Bell MT" panose="02020503060305020303" pitchFamily="18" charset="0"/>
              </a:rPr>
              <a:t>I fagioli</a:t>
            </a:r>
            <a:endParaRPr lang="it-IT" sz="5400" i="1" dirty="0">
              <a:solidFill>
                <a:srgbClr val="FFC000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materiale occorrente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it-IT" dirty="0"/>
              <a:t>♣ Una bottiglia da 2 litri;</a:t>
            </a:r>
          </a:p>
          <a:p>
            <a:pPr marL="64008" indent="0">
              <a:buNone/>
            </a:pPr>
            <a:r>
              <a:rPr lang="it-IT" dirty="0"/>
              <a:t>♣ Un paio di forbici,</a:t>
            </a:r>
          </a:p>
          <a:p>
            <a:pPr marL="64008" indent="0">
              <a:buNone/>
            </a:pPr>
            <a:r>
              <a:rPr lang="it-IT" dirty="0"/>
              <a:t>♣ Una pigna;</a:t>
            </a:r>
          </a:p>
          <a:p>
            <a:pPr marL="64008" indent="0">
              <a:buNone/>
            </a:pPr>
            <a:r>
              <a:rPr lang="it-IT" dirty="0"/>
              <a:t>♣ </a:t>
            </a:r>
            <a:r>
              <a:rPr lang="it-IT" dirty="0" smtClean="0"/>
              <a:t>Fagioli;</a:t>
            </a:r>
            <a:endParaRPr lang="it-IT" dirty="0"/>
          </a:p>
          <a:p>
            <a:pPr marL="64008" indent="0">
              <a:buNone/>
            </a:pPr>
            <a:r>
              <a:rPr lang="it-IT" dirty="0"/>
              <a:t>♣ Acqua;</a:t>
            </a:r>
          </a:p>
        </p:txBody>
      </p:sp>
    </p:spTree>
    <p:extLst>
      <p:ext uri="{BB962C8B-B14F-4D97-AF65-F5344CB8AC3E}">
        <p14:creationId xmlns:p14="http://schemas.microsoft.com/office/powerpoint/2010/main" val="2316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Procedimento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4008" indent="0">
              <a:buNone/>
            </a:pPr>
            <a:r>
              <a:rPr lang="it-IT" dirty="0"/>
              <a:t>La prof ci ha fatto mettere in gruppo e ha distribuito una bottiglia  da 2 litri vuota a ciascun gruppo. Con le forbici l’abbiamo tagliata a metà.</a:t>
            </a:r>
          </a:p>
          <a:p>
            <a:pPr marL="64008" indent="0">
              <a:buNone/>
            </a:pPr>
            <a:r>
              <a:rPr lang="it-IT" dirty="0"/>
              <a:t>P</a:t>
            </a:r>
            <a:r>
              <a:rPr lang="it-IT" dirty="0" smtClean="0"/>
              <a:t>oi </a:t>
            </a:r>
            <a:r>
              <a:rPr lang="it-IT" dirty="0"/>
              <a:t>abbiamo preso la pigna </a:t>
            </a:r>
            <a:r>
              <a:rPr lang="it-IT" dirty="0" smtClean="0"/>
              <a:t>e abbiamo messo al suo interno </a:t>
            </a:r>
            <a:r>
              <a:rPr lang="it-IT" dirty="0"/>
              <a:t>i semi di fagiolo. Abbiamo inserito la pigna all’ interno  della bottiglia </a:t>
            </a:r>
            <a:r>
              <a:rPr lang="it-IT" dirty="0" smtClean="0"/>
              <a:t>e successivamente abbiamo messo </a:t>
            </a:r>
            <a:r>
              <a:rPr lang="it-IT" dirty="0"/>
              <a:t>l’acqua. Infine abbiamo posizionato la bottiglia sul davanzale della finestra in modo che con l’acqua e la luce </a:t>
            </a:r>
            <a:r>
              <a:rPr lang="it-IT" dirty="0" smtClean="0"/>
              <a:t>solare, </a:t>
            </a:r>
            <a:r>
              <a:rPr lang="it-IT" smtClean="0"/>
              <a:t>potesse  </a:t>
            </a:r>
            <a:r>
              <a:rPr lang="it-IT" dirty="0" smtClean="0"/>
              <a:t>avvenire </a:t>
            </a:r>
            <a:r>
              <a:rPr lang="it-IT" dirty="0"/>
              <a:t>la fotosintesi </a:t>
            </a:r>
            <a:r>
              <a:rPr lang="it-IT" dirty="0" smtClean="0"/>
              <a:t>clorofilliana.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 rot="13910729">
            <a:off x="1330271" y="3105834"/>
            <a:ext cx="6027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903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822700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3359150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4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891" y="1549815"/>
            <a:ext cx="2777566" cy="370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452" y="1484784"/>
            <a:ext cx="2880320" cy="383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302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844824"/>
            <a:ext cx="8229600" cy="4572000"/>
          </a:xfrm>
        </p:spPr>
        <p:txBody>
          <a:bodyPr/>
          <a:lstStyle/>
          <a:p>
            <a:pPr marL="64008" indent="0">
              <a:buNone/>
            </a:pPr>
            <a:r>
              <a:rPr lang="it-IT" dirty="0"/>
              <a:t>Abbiamo notato che, con il passare del tempo </a:t>
            </a:r>
            <a:r>
              <a:rPr lang="it-IT" dirty="0" smtClean="0"/>
              <a:t>stanno iniziando </a:t>
            </a:r>
            <a:r>
              <a:rPr lang="it-IT" dirty="0"/>
              <a:t>a crescere le prime gemme che successivamente diventeranno vere e proprie piantine</a:t>
            </a:r>
            <a:r>
              <a:rPr lang="it-IT" dirty="0" smtClean="0"/>
              <a:t>.</a:t>
            </a:r>
          </a:p>
          <a:p>
            <a:pPr marL="64008" indent="0">
              <a:buNone/>
            </a:pPr>
            <a:endParaRPr lang="it-IT" dirty="0"/>
          </a:p>
          <a:p>
            <a:pPr marL="64008" indent="0">
              <a:buNone/>
            </a:pPr>
            <a:endParaRPr lang="it-IT" dirty="0" smtClean="0"/>
          </a:p>
          <a:p>
            <a:pPr marL="64008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21429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All’ esperimento dei fagioli hanno partecipato: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008" indent="0">
              <a:buNone/>
            </a:pPr>
            <a:r>
              <a:rPr lang="it-IT" sz="2400" i="1" dirty="0" smtClean="0">
                <a:latin typeface="Bell MT" panose="02020503060305020303" pitchFamily="18" charset="0"/>
              </a:rPr>
              <a:t>♣ </a:t>
            </a:r>
            <a:r>
              <a:rPr lang="it-IT" sz="2400" i="1" dirty="0" err="1" smtClean="0">
                <a:latin typeface="Bell MT" panose="02020503060305020303" pitchFamily="18" charset="0"/>
              </a:rPr>
              <a:t>Mussomè</a:t>
            </a:r>
            <a:r>
              <a:rPr lang="it-IT" sz="2400" i="1" dirty="0" smtClean="0">
                <a:latin typeface="Bell MT" panose="02020503060305020303" pitchFamily="18" charset="0"/>
              </a:rPr>
              <a:t> </a:t>
            </a:r>
            <a:r>
              <a:rPr lang="it-IT" sz="2400" i="1" dirty="0" err="1" smtClean="0">
                <a:latin typeface="Bell MT" panose="02020503060305020303" pitchFamily="18" charset="0"/>
              </a:rPr>
              <a:t>Helèna</a:t>
            </a:r>
            <a:r>
              <a:rPr lang="it-IT" sz="2400" i="1" dirty="0">
                <a:latin typeface="Bell MT" panose="02020503060305020303" pitchFamily="18" charset="0"/>
              </a:rPr>
              <a:t>;</a:t>
            </a:r>
            <a:endParaRPr lang="it-IT" sz="2400" i="1" dirty="0" smtClean="0">
              <a:latin typeface="Bell MT" panose="02020503060305020303" pitchFamily="18" charset="0"/>
            </a:endParaRPr>
          </a:p>
          <a:p>
            <a:pPr marL="64008" indent="0">
              <a:buNone/>
            </a:pPr>
            <a:r>
              <a:rPr lang="it-IT" sz="2400" i="1" dirty="0" smtClean="0">
                <a:latin typeface="Bell MT" panose="02020503060305020303" pitchFamily="18" charset="0"/>
              </a:rPr>
              <a:t>♣ </a:t>
            </a:r>
            <a:r>
              <a:rPr lang="it-IT" sz="2400" i="1" dirty="0" err="1" smtClean="0">
                <a:latin typeface="Bell MT" panose="02020503060305020303" pitchFamily="18" charset="0"/>
              </a:rPr>
              <a:t>Bellia</a:t>
            </a:r>
            <a:r>
              <a:rPr lang="it-IT" sz="2400" i="1" dirty="0" smtClean="0">
                <a:latin typeface="Bell MT" panose="02020503060305020303" pitchFamily="18" charset="0"/>
              </a:rPr>
              <a:t> Melissa;</a:t>
            </a:r>
          </a:p>
          <a:p>
            <a:pPr marL="64008" indent="0">
              <a:buNone/>
            </a:pPr>
            <a:r>
              <a:rPr lang="it-IT" sz="2400" i="1" dirty="0" smtClean="0">
                <a:latin typeface="Bell MT" panose="02020503060305020303" pitchFamily="18" charset="0"/>
              </a:rPr>
              <a:t>♣ </a:t>
            </a:r>
            <a:r>
              <a:rPr lang="it-IT" sz="2400" i="1" dirty="0" err="1" smtClean="0">
                <a:latin typeface="Bell MT" panose="02020503060305020303" pitchFamily="18" charset="0"/>
              </a:rPr>
              <a:t>Bennici</a:t>
            </a:r>
            <a:r>
              <a:rPr lang="it-IT" sz="2400" i="1" dirty="0" smtClean="0">
                <a:latin typeface="Bell MT" panose="02020503060305020303" pitchFamily="18" charset="0"/>
              </a:rPr>
              <a:t> Alessandro;</a:t>
            </a:r>
          </a:p>
          <a:p>
            <a:pPr marL="64008" indent="0">
              <a:buNone/>
            </a:pPr>
            <a:r>
              <a:rPr lang="it-IT" sz="2400" i="1" dirty="0" smtClean="0">
                <a:latin typeface="Bell MT" panose="02020503060305020303" pitchFamily="18" charset="0"/>
              </a:rPr>
              <a:t>♣ Ferro Flavia;</a:t>
            </a:r>
          </a:p>
          <a:p>
            <a:pPr marL="64008" indent="0">
              <a:buNone/>
            </a:pPr>
            <a:r>
              <a:rPr lang="it-IT" sz="2400" i="1" dirty="0" smtClean="0">
                <a:latin typeface="Bell MT" panose="02020503060305020303" pitchFamily="18" charset="0"/>
              </a:rPr>
              <a:t>♣ Ciancio Rosario;</a:t>
            </a:r>
          </a:p>
          <a:p>
            <a:pPr marL="64008" indent="0">
              <a:buNone/>
            </a:pPr>
            <a:r>
              <a:rPr lang="it-IT" sz="2400" i="1" dirty="0" smtClean="0">
                <a:latin typeface="Bell MT" panose="02020503060305020303" pitchFamily="18" charset="0"/>
              </a:rPr>
              <a:t>♣ Volpe Nadja;</a:t>
            </a:r>
          </a:p>
          <a:p>
            <a:pPr marL="64008" indent="0">
              <a:buNone/>
            </a:pPr>
            <a:r>
              <a:rPr lang="it-IT" sz="2400" i="1" dirty="0" smtClean="0">
                <a:latin typeface="Bell MT" panose="02020503060305020303" pitchFamily="18" charset="0"/>
              </a:rPr>
              <a:t>♣ </a:t>
            </a:r>
            <a:r>
              <a:rPr lang="it-IT" sz="2400" i="1" dirty="0" err="1" smtClean="0">
                <a:latin typeface="Bell MT" panose="02020503060305020303" pitchFamily="18" charset="0"/>
              </a:rPr>
              <a:t>Capraro</a:t>
            </a:r>
            <a:r>
              <a:rPr lang="it-IT" sz="2400" i="1" dirty="0" smtClean="0">
                <a:latin typeface="Bell MT" panose="02020503060305020303" pitchFamily="18" charset="0"/>
              </a:rPr>
              <a:t> Calogero;</a:t>
            </a:r>
          </a:p>
          <a:p>
            <a:pPr marL="64008" indent="0">
              <a:buNone/>
            </a:pPr>
            <a:r>
              <a:rPr lang="it-IT" sz="2400" i="1" dirty="0" smtClean="0">
                <a:latin typeface="Bell MT" panose="02020503060305020303" pitchFamily="18" charset="0"/>
              </a:rPr>
              <a:t>♣ Giglia Bernardo;</a:t>
            </a:r>
          </a:p>
          <a:p>
            <a:pPr marL="64008" indent="0">
              <a:buNone/>
            </a:pPr>
            <a:r>
              <a:rPr lang="it-IT" sz="2400" i="1" dirty="0" smtClean="0">
                <a:latin typeface="Bell MT" panose="02020503060305020303" pitchFamily="18" charset="0"/>
              </a:rPr>
              <a:t>♣ </a:t>
            </a:r>
            <a:r>
              <a:rPr lang="it-IT" sz="2400" i="1" dirty="0" err="1" smtClean="0">
                <a:latin typeface="Bell MT" panose="02020503060305020303" pitchFamily="18" charset="0"/>
              </a:rPr>
              <a:t>Musarra</a:t>
            </a:r>
            <a:r>
              <a:rPr lang="it-IT" sz="2400" i="1" dirty="0" smtClean="0">
                <a:latin typeface="Bell MT" panose="02020503060305020303" pitchFamily="18" charset="0"/>
              </a:rPr>
              <a:t> Agostino;</a:t>
            </a:r>
          </a:p>
          <a:p>
            <a:pPr marL="64008" indent="0">
              <a:buNone/>
            </a:pPr>
            <a:endParaRPr lang="it-IT" sz="2400" i="1" dirty="0" smtClean="0">
              <a:latin typeface="Bell MT" panose="02020503060305020303" pitchFamily="18" charset="0"/>
            </a:endParaRPr>
          </a:p>
          <a:p>
            <a:pPr marL="64008" indent="0">
              <a:buNone/>
            </a:pPr>
            <a:endParaRPr lang="it-IT" i="1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0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339752" y="2636912"/>
            <a:ext cx="42484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5400" i="1" dirty="0" smtClean="0">
                <a:solidFill>
                  <a:srgbClr val="FFC000"/>
                </a:solidFill>
                <a:latin typeface="Bell MT" panose="02020503060305020303" pitchFamily="18" charset="0"/>
              </a:rPr>
              <a:t>     Le lenticchie</a:t>
            </a:r>
            <a:endParaRPr lang="it-IT" sz="5400" i="1" dirty="0">
              <a:solidFill>
                <a:srgbClr val="FFC000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regno delle piante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it-IT" b="1" dirty="0" smtClean="0"/>
              <a:t>Il Regno delle piante </a:t>
            </a:r>
            <a:r>
              <a:rPr lang="it-IT" dirty="0" smtClean="0"/>
              <a:t>comprende tutti gli organismi pluricellulari autotrofi, quindi fotosintetici, e perciò verdi per la presenza di clorofilla, con cellule riunite in tessuti ben differenziati tra loro. </a:t>
            </a:r>
          </a:p>
        </p:txBody>
      </p:sp>
    </p:spTree>
    <p:extLst>
      <p:ext uri="{BB962C8B-B14F-4D97-AF65-F5344CB8AC3E}">
        <p14:creationId xmlns:p14="http://schemas.microsoft.com/office/powerpoint/2010/main" val="101503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materiale occorrente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it-IT" dirty="0"/>
              <a:t>♣ Una bottiglia da 2 litri;</a:t>
            </a:r>
          </a:p>
          <a:p>
            <a:pPr marL="64008" indent="0">
              <a:buNone/>
            </a:pPr>
            <a:r>
              <a:rPr lang="it-IT" dirty="0"/>
              <a:t>♣ Un paio di forbici;</a:t>
            </a:r>
          </a:p>
          <a:p>
            <a:pPr marL="64008" indent="0">
              <a:buNone/>
            </a:pPr>
            <a:r>
              <a:rPr lang="it-IT" dirty="0"/>
              <a:t>♣ Una pigna;</a:t>
            </a:r>
          </a:p>
          <a:p>
            <a:pPr marL="64008" indent="0">
              <a:buNone/>
            </a:pPr>
            <a:r>
              <a:rPr lang="it-IT" dirty="0"/>
              <a:t>♣ </a:t>
            </a:r>
            <a:r>
              <a:rPr lang="it-IT" dirty="0" smtClean="0"/>
              <a:t>Lenticchie;</a:t>
            </a:r>
            <a:endParaRPr lang="it-IT" dirty="0"/>
          </a:p>
          <a:p>
            <a:pPr marL="64008" indent="0">
              <a:buNone/>
            </a:pPr>
            <a:r>
              <a:rPr lang="it-IT" dirty="0"/>
              <a:t>♣ Acqua;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376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29442"/>
            <a:ext cx="421715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0768"/>
            <a:ext cx="335097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20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</a:t>
            </a:r>
            <a:r>
              <a:rPr lang="it-IT" dirty="0" smtClean="0"/>
              <a:t>rocedimento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64008" indent="0">
              <a:buNone/>
            </a:pPr>
            <a:r>
              <a:rPr lang="it-IT" dirty="0"/>
              <a:t>La prof ci ha fatto mettere in gruppo e ha distribuito una bottiglia  da 2 litri vuota a ciascun gruppo. Con le forbici l’abbiamo tagliata a metà</a:t>
            </a:r>
            <a:r>
              <a:rPr lang="it-IT" dirty="0" smtClean="0"/>
              <a:t>.</a:t>
            </a:r>
            <a:endParaRPr lang="it-IT" dirty="0"/>
          </a:p>
          <a:p>
            <a:pPr marL="64008" indent="0">
              <a:buNone/>
            </a:pPr>
            <a:r>
              <a:rPr lang="it-IT" dirty="0"/>
              <a:t>Poi abbiamo preso la pigna e abbiamo messo al suo interno i semi di </a:t>
            </a:r>
            <a:r>
              <a:rPr lang="it-IT" dirty="0" smtClean="0"/>
              <a:t>lenticchie. </a:t>
            </a:r>
            <a:r>
              <a:rPr lang="it-IT" dirty="0"/>
              <a:t>Abbiamo inserito la pigna all’ interno  della bottiglia e successivamente abbiamo messo l’acqua. Infine abbiamo posizionato la bottiglia sul davanzale della finestra in modo che con l’acqua e la luce solare, possa avvenire la fotosintesi clorofilliana.</a:t>
            </a:r>
          </a:p>
          <a:p>
            <a:pPr marL="64008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2816"/>
            <a:ext cx="4017677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0288"/>
            <a:ext cx="33464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11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it-IT" dirty="0"/>
              <a:t>Dopo due settimane i semi </a:t>
            </a:r>
            <a:r>
              <a:rPr lang="it-IT" dirty="0" smtClean="0"/>
              <a:t>sono cresciuti, quindi </a:t>
            </a:r>
            <a:r>
              <a:rPr lang="it-IT" dirty="0"/>
              <a:t>è nata la prima </a:t>
            </a:r>
            <a:r>
              <a:rPr lang="it-IT" dirty="0" smtClean="0"/>
              <a:t>gemma, che successivamente diventerà una vera </a:t>
            </a:r>
            <a:r>
              <a:rPr lang="it-IT" dirty="0"/>
              <a:t>e </a:t>
            </a:r>
            <a:r>
              <a:rPr lang="it-IT" dirty="0" smtClean="0"/>
              <a:t>propria piantina.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07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All’esperimento delle lenticchie hanno partecipato: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it-IT" i="1" dirty="0" smtClean="0">
                <a:latin typeface="Californian FB" panose="0207040306080B030204" pitchFamily="18" charset="0"/>
              </a:rPr>
              <a:t>♣ Ciulo Luigi;</a:t>
            </a:r>
          </a:p>
          <a:p>
            <a:pPr marL="64008" indent="0">
              <a:buNone/>
            </a:pPr>
            <a:r>
              <a:rPr lang="it-IT" i="1" dirty="0" smtClean="0">
                <a:latin typeface="Californian FB" panose="0207040306080B030204" pitchFamily="18" charset="0"/>
              </a:rPr>
              <a:t>♣ </a:t>
            </a:r>
            <a:r>
              <a:rPr lang="it-IT" i="1" dirty="0" err="1" smtClean="0">
                <a:latin typeface="Californian FB" panose="0207040306080B030204" pitchFamily="18" charset="0"/>
              </a:rPr>
              <a:t>Rindone</a:t>
            </a:r>
            <a:r>
              <a:rPr lang="it-IT" i="1" dirty="0" smtClean="0">
                <a:latin typeface="Californian FB" panose="0207040306080B030204" pitchFamily="18" charset="0"/>
              </a:rPr>
              <a:t> Vincenzo,</a:t>
            </a:r>
          </a:p>
          <a:p>
            <a:pPr marL="64008" indent="0">
              <a:buNone/>
            </a:pPr>
            <a:r>
              <a:rPr lang="it-IT" i="1" dirty="0" smtClean="0">
                <a:latin typeface="Californian FB" panose="0207040306080B030204" pitchFamily="18" charset="0"/>
              </a:rPr>
              <a:t>♣ </a:t>
            </a:r>
            <a:r>
              <a:rPr lang="it-IT" i="1" dirty="0" err="1" smtClean="0">
                <a:latin typeface="Californian FB" panose="0207040306080B030204" pitchFamily="18" charset="0"/>
              </a:rPr>
              <a:t>Giurdanella</a:t>
            </a:r>
            <a:r>
              <a:rPr lang="it-IT" i="1" dirty="0" smtClean="0">
                <a:latin typeface="Californian FB" panose="0207040306080B030204" pitchFamily="18" charset="0"/>
              </a:rPr>
              <a:t> Giuseppe;</a:t>
            </a:r>
          </a:p>
          <a:p>
            <a:pPr marL="64008" indent="0">
              <a:buNone/>
            </a:pPr>
            <a:r>
              <a:rPr lang="it-IT" i="1" dirty="0" smtClean="0">
                <a:latin typeface="Californian FB" panose="0207040306080B030204" pitchFamily="18" charset="0"/>
              </a:rPr>
              <a:t>♣ </a:t>
            </a:r>
            <a:r>
              <a:rPr lang="it-IT" i="1" dirty="0" err="1" smtClean="0">
                <a:latin typeface="Californian FB" panose="0207040306080B030204" pitchFamily="18" charset="0"/>
              </a:rPr>
              <a:t>Farruggia</a:t>
            </a:r>
            <a:r>
              <a:rPr lang="it-IT" i="1" dirty="0" smtClean="0">
                <a:latin typeface="Californian FB" panose="0207040306080B030204" pitchFamily="18" charset="0"/>
              </a:rPr>
              <a:t> Salvatore;</a:t>
            </a:r>
          </a:p>
          <a:p>
            <a:pPr marL="64008" indent="0">
              <a:buNone/>
            </a:pPr>
            <a:r>
              <a:rPr lang="it-IT" i="1" dirty="0" smtClean="0">
                <a:latin typeface="Californian FB" panose="0207040306080B030204" pitchFamily="18" charset="0"/>
              </a:rPr>
              <a:t>♣ </a:t>
            </a:r>
            <a:r>
              <a:rPr lang="it-IT" i="1" dirty="0" err="1" smtClean="0">
                <a:latin typeface="Californian FB" panose="0207040306080B030204" pitchFamily="18" charset="0"/>
              </a:rPr>
              <a:t>Pirrello</a:t>
            </a:r>
            <a:r>
              <a:rPr lang="it-IT" i="1" dirty="0" smtClean="0">
                <a:latin typeface="Californian FB" panose="0207040306080B030204" pitchFamily="18" charset="0"/>
              </a:rPr>
              <a:t> Salvatore;</a:t>
            </a:r>
          </a:p>
          <a:p>
            <a:pPr marL="64008" indent="0">
              <a:buNone/>
            </a:pPr>
            <a:r>
              <a:rPr lang="it-IT" i="1" dirty="0" smtClean="0">
                <a:latin typeface="Californian FB" panose="0207040306080B030204" pitchFamily="18" charset="0"/>
              </a:rPr>
              <a:t>♣ </a:t>
            </a:r>
            <a:r>
              <a:rPr lang="it-IT" i="1" dirty="0" err="1" smtClean="0">
                <a:latin typeface="Californian FB" panose="0207040306080B030204" pitchFamily="18" charset="0"/>
              </a:rPr>
              <a:t>Sbirziola</a:t>
            </a:r>
            <a:r>
              <a:rPr lang="it-IT" i="1" dirty="0" smtClean="0">
                <a:latin typeface="Californian FB" panose="0207040306080B030204" pitchFamily="18" charset="0"/>
              </a:rPr>
              <a:t> Luigi;</a:t>
            </a:r>
          </a:p>
          <a:p>
            <a:pPr marL="64008" indent="0">
              <a:buNone/>
            </a:pPr>
            <a:r>
              <a:rPr lang="it-IT" i="1" dirty="0" smtClean="0">
                <a:latin typeface="Californian FB" panose="0207040306080B030204" pitchFamily="18" charset="0"/>
              </a:rPr>
              <a:t>♣ </a:t>
            </a:r>
            <a:r>
              <a:rPr lang="it-IT" i="1" dirty="0" err="1" smtClean="0">
                <a:latin typeface="Californian FB" panose="0207040306080B030204" pitchFamily="18" charset="0"/>
              </a:rPr>
              <a:t>Capraro</a:t>
            </a:r>
            <a:r>
              <a:rPr lang="it-IT" i="1" dirty="0" smtClean="0">
                <a:latin typeface="Californian FB" panose="0207040306080B030204" pitchFamily="18" charset="0"/>
              </a:rPr>
              <a:t> Gioele;</a:t>
            </a:r>
          </a:p>
          <a:p>
            <a:pPr marL="64008" indent="0">
              <a:buNone/>
            </a:pPr>
            <a:r>
              <a:rPr lang="it-IT" i="1" dirty="0" smtClean="0">
                <a:latin typeface="Californian FB" panose="0207040306080B030204" pitchFamily="18" charset="0"/>
              </a:rPr>
              <a:t>♣ Bordonaro Luca;</a:t>
            </a:r>
            <a:endParaRPr lang="it-IT" i="1" dirty="0">
              <a:latin typeface="Californian FB" panose="0207040306080B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629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39552" y="3105835"/>
            <a:ext cx="777686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400" i="1" dirty="0">
                <a:solidFill>
                  <a:srgbClr val="FF9900"/>
                </a:solidFill>
                <a:latin typeface="Bell MT" panose="02020503060305020303" pitchFamily="18" charset="0"/>
              </a:rPr>
              <a:t>R</a:t>
            </a:r>
            <a:r>
              <a:rPr lang="it-IT" sz="4400" i="1" dirty="0" smtClean="0">
                <a:solidFill>
                  <a:srgbClr val="FF9900"/>
                </a:solidFill>
                <a:latin typeface="Bell MT" panose="02020503060305020303" pitchFamily="18" charset="0"/>
              </a:rPr>
              <a:t>ealizzato dall’alunna                                          Giulia Danese della classe IB</a:t>
            </a:r>
            <a:endParaRPr lang="it-IT" sz="4400" i="1" dirty="0">
              <a:solidFill>
                <a:srgbClr val="FF9900"/>
              </a:solidFill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63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286000" y="2967335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3200" i="1" dirty="0">
                <a:solidFill>
                  <a:srgbClr val="FF9900"/>
                </a:solidFill>
                <a:latin typeface="Californian FB" panose="0207040306080B030204" pitchFamily="18" charset="0"/>
              </a:rPr>
              <a:t>Si ringraziano la professoressa Milia e la professoressa Giuliana per la realizzazione di questi </a:t>
            </a:r>
            <a:r>
              <a:rPr lang="it-IT" sz="3200" i="1" dirty="0" smtClean="0">
                <a:solidFill>
                  <a:srgbClr val="FF9900"/>
                </a:solidFill>
                <a:latin typeface="Californian FB" panose="0207040306080B030204" pitchFamily="18" charset="0"/>
              </a:rPr>
              <a:t>esperimenti.</a:t>
            </a:r>
            <a:endParaRPr lang="it-IT" sz="3200" i="1" dirty="0">
              <a:solidFill>
                <a:srgbClr val="FF9900"/>
              </a:solidFill>
              <a:latin typeface="Californian FB" panose="0207040306080B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0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547664" y="2420888"/>
            <a:ext cx="43924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6000" i="1" dirty="0">
                <a:solidFill>
                  <a:srgbClr val="FFC000"/>
                </a:solidFill>
                <a:latin typeface="Bell MT" panose="02020503060305020303" pitchFamily="18" charset="0"/>
              </a:rPr>
              <a:t>Il frumento</a:t>
            </a:r>
          </a:p>
        </p:txBody>
      </p:sp>
    </p:spTree>
    <p:extLst>
      <p:ext uri="{BB962C8B-B14F-4D97-AF65-F5344CB8AC3E}">
        <p14:creationId xmlns:p14="http://schemas.microsoft.com/office/powerpoint/2010/main" val="104161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Il materiale occorrente </a:t>
            </a:r>
            <a:endParaRPr lang="it-IT" sz="36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it-IT" dirty="0" smtClean="0"/>
              <a:t>♣ Una bottiglia da 2 litri;</a:t>
            </a:r>
          </a:p>
          <a:p>
            <a:pPr marL="64008" indent="0">
              <a:buNone/>
            </a:pPr>
            <a:r>
              <a:rPr lang="it-IT" dirty="0" smtClean="0"/>
              <a:t>♣ Un paio di forbici;</a:t>
            </a:r>
          </a:p>
          <a:p>
            <a:pPr marL="64008" indent="0">
              <a:buNone/>
            </a:pPr>
            <a:r>
              <a:rPr lang="it-IT" dirty="0" smtClean="0"/>
              <a:t>♣ Una pigna;</a:t>
            </a:r>
          </a:p>
          <a:p>
            <a:pPr marL="64008" indent="0">
              <a:buNone/>
            </a:pPr>
            <a:r>
              <a:rPr lang="it-IT" dirty="0" smtClean="0"/>
              <a:t>♣ </a:t>
            </a:r>
            <a:r>
              <a:rPr lang="it-IT" dirty="0"/>
              <a:t>F</a:t>
            </a:r>
            <a:r>
              <a:rPr lang="it-IT" dirty="0" smtClean="0"/>
              <a:t>rumento;</a:t>
            </a:r>
          </a:p>
          <a:p>
            <a:pPr marL="64008" indent="0">
              <a:buNone/>
            </a:pPr>
            <a:r>
              <a:rPr lang="it-IT" dirty="0" smtClean="0"/>
              <a:t>♣ Acqua;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3118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Procedimento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it-IT" dirty="0" smtClean="0"/>
              <a:t>La prof ci ha fatto mettere in gruppo e ha distribuito una bottiglia  da 2 litri vuota a ciascun gruppo. Con le forbici l’abbiamo tagliata a metà.</a:t>
            </a:r>
          </a:p>
          <a:p>
            <a:pPr marL="64008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620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806489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0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7" y="332656"/>
            <a:ext cx="80958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/>
              <a:t>Abbiamo inserito </a:t>
            </a:r>
            <a:r>
              <a:rPr lang="it-IT" sz="2800" dirty="0"/>
              <a:t>all’interno della pigna il </a:t>
            </a:r>
            <a:r>
              <a:rPr lang="it-IT" sz="2800" dirty="0" smtClean="0"/>
              <a:t>frumento e l’abbiamo messa dentro la bottiglia vuota.</a:t>
            </a:r>
            <a:endParaRPr lang="it-IT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22915"/>
            <a:ext cx="2448273" cy="193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012003"/>
            <a:ext cx="2605639" cy="235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31945"/>
            <a:ext cx="2635397" cy="362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19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7047090" cy="396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31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95364" y="652319"/>
            <a:ext cx="82089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/>
              <a:t>Alla fine dell’ esperimento abbiamo messo dell’ acqua </a:t>
            </a:r>
            <a:r>
              <a:rPr lang="it-IT" sz="2200" dirty="0" smtClean="0"/>
              <a:t>  all</a:t>
            </a:r>
            <a:r>
              <a:rPr lang="it-IT" sz="2200" dirty="0" smtClean="0"/>
              <a:t>’ interno della bottiglia e l’ abbiamo posizionata sul davanzale in modo che grazie alla luce del sole e </a:t>
            </a:r>
            <a:r>
              <a:rPr lang="it-IT" sz="2200" dirty="0" smtClean="0"/>
              <a:t>            all</a:t>
            </a:r>
            <a:r>
              <a:rPr lang="it-IT" sz="2200" dirty="0" smtClean="0"/>
              <a:t>’ acqua potesse fare la fotosintesi clorofilliana, un processo biochimico che sfrutta la luce del sole.</a:t>
            </a:r>
          </a:p>
        </p:txBody>
      </p:sp>
    </p:spTree>
    <p:extLst>
      <p:ext uri="{BB962C8B-B14F-4D97-AF65-F5344CB8AC3E}">
        <p14:creationId xmlns:p14="http://schemas.microsoft.com/office/powerpoint/2010/main" val="263071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Puntina da disegno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259</TotalTime>
  <Words>610</Words>
  <Application>Microsoft Office PowerPoint</Application>
  <PresentationFormat>Presentazione su schermo (4:3)</PresentationFormat>
  <Paragraphs>73</Paragraphs>
  <Slides>27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4" baseType="lpstr">
      <vt:lpstr>Bell MT</vt:lpstr>
      <vt:lpstr>Bodoni MT</vt:lpstr>
      <vt:lpstr>Californian FB</vt:lpstr>
      <vt:lpstr>Century Gothic</vt:lpstr>
      <vt:lpstr>Verdana</vt:lpstr>
      <vt:lpstr>Wingdings 2</vt:lpstr>
      <vt:lpstr>Verve</vt:lpstr>
      <vt:lpstr>Gli esperimenti  di Scienze</vt:lpstr>
      <vt:lpstr>Il regno delle piante</vt:lpstr>
      <vt:lpstr>Presentazione standard di PowerPoint</vt:lpstr>
      <vt:lpstr>Il materiale occorrente </vt:lpstr>
      <vt:lpstr>Procedimento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Dopo qualche giorno…</vt:lpstr>
      <vt:lpstr>All’ esperimento del frumento hanno partecipato:</vt:lpstr>
      <vt:lpstr>Presentazione standard di PowerPoint</vt:lpstr>
      <vt:lpstr>Il materiale occorrente </vt:lpstr>
      <vt:lpstr>Procedimento</vt:lpstr>
      <vt:lpstr>Presentazione standard di PowerPoint</vt:lpstr>
      <vt:lpstr>Presentazione standard di PowerPoint</vt:lpstr>
      <vt:lpstr>Conclusione</vt:lpstr>
      <vt:lpstr>All’ esperimento dei fagioli hanno partecipato:</vt:lpstr>
      <vt:lpstr>Presentazione standard di PowerPoint</vt:lpstr>
      <vt:lpstr>Il materiale occorrente</vt:lpstr>
      <vt:lpstr>Presentazione standard di PowerPoint</vt:lpstr>
      <vt:lpstr>Procedimento</vt:lpstr>
      <vt:lpstr>Presentazione standard di PowerPoint</vt:lpstr>
      <vt:lpstr>Conclusioni</vt:lpstr>
      <vt:lpstr>All’esperimento delle lenticchie hanno partecipato: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 esperimento di Scienze</dc:title>
  <dc:creator>giulia</dc:creator>
  <cp:lastModifiedBy>ws</cp:lastModifiedBy>
  <cp:revision>31</cp:revision>
  <dcterms:created xsi:type="dcterms:W3CDTF">2017-03-10T15:17:12Z</dcterms:created>
  <dcterms:modified xsi:type="dcterms:W3CDTF">2017-04-27T08:26:27Z</dcterms:modified>
</cp:coreProperties>
</file>